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5"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2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68651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3556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56745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949761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64820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940191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271521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3080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44990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31813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25031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96375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74600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30364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28817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85945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18950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6/10/2017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24393439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9039"/>
            <a:ext cx="7772400" cy="964014"/>
          </a:xfrm>
        </p:spPr>
        <p:txBody>
          <a:bodyPr>
            <a:normAutofit fontScale="90000"/>
          </a:bodyPr>
          <a:lstStyle/>
          <a:p>
            <a:pPr algn="ctr"/>
            <a:r>
              <a:rPr lang="en-US" dirty="0">
                <a:latin typeface="Yu Mincho Demibold" panose="02020600000000000000" pitchFamily="18" charset="-128"/>
                <a:ea typeface="Yu Mincho Demibold" panose="02020600000000000000" pitchFamily="18" charset="-128"/>
              </a:rPr>
              <a:t>Unity: One Faith</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You can fall away from it through false doctrine and unfaithfulness to its precepts.</a:t>
            </a:r>
          </a:p>
          <a:p>
            <a:pPr lvl="1"/>
            <a:r>
              <a:rPr lang="en-US" dirty="0"/>
              <a:t>“But the Spirit explicitly says that in later times some will fall away from the faith, paying attention to deceitful spirits and doctrines of demons, by means of the hypocrisy of liars seared in their own conscience as with a branding iron, men who forbid marriage and advocate abstaining from foods which God has created to be gratefully shared in by those who believe and know the truth.”  </a:t>
            </a:r>
            <a:r>
              <a:rPr lang="en-US" b="1" i="1" dirty="0"/>
              <a:t>(1 Timothy 4:1-3)</a:t>
            </a:r>
          </a:p>
        </p:txBody>
      </p:sp>
    </p:spTree>
    <p:extLst>
      <p:ext uri="{BB962C8B-B14F-4D97-AF65-F5344CB8AC3E}">
        <p14:creationId xmlns:p14="http://schemas.microsoft.com/office/powerpoint/2010/main" val="352758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You can fall away from it through false doctrine and unfaithfulness to its precepts.</a:t>
            </a:r>
          </a:p>
          <a:p>
            <a:pPr lvl="1"/>
            <a:r>
              <a:rPr lang="en-US" dirty="0"/>
              <a:t>“O Timothy, guard what has been entrusted to you, avoiding worldly and empty chatter and the opposing arguments of what is falsely called ‘knowledge’ – which some have professed and thus gone astray from the faith.” </a:t>
            </a:r>
            <a:r>
              <a:rPr lang="en-US" b="1" i="1" dirty="0"/>
              <a:t> (1 Timothy 6:20-21)</a:t>
            </a:r>
          </a:p>
        </p:txBody>
      </p:sp>
    </p:spTree>
    <p:extLst>
      <p:ext uri="{BB962C8B-B14F-4D97-AF65-F5344CB8AC3E}">
        <p14:creationId xmlns:p14="http://schemas.microsoft.com/office/powerpoint/2010/main" val="246386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You can fall away from it through false doctrine and unfaithfulness to its precepts.</a:t>
            </a:r>
          </a:p>
          <a:p>
            <a:pPr lvl="1"/>
            <a:r>
              <a:rPr lang="en-US" dirty="0"/>
              <a:t>“There are many rebellious men, empty talkers and deceivers, especially those of the circumcision, who must be silenced because they are upsetting whole families, teaching things they should not teach for the sake of sordid gain.  One of themselves, a prophet of their own, said, ‘Cretans are always liars, evil beasts, lazy gluttons.’  This testimony is true.  For this reason, reprove them severely so that they may be sound in the faith, not paying attention to Jewish myths and commandments of men who turn away from the truth.”  </a:t>
            </a:r>
            <a:r>
              <a:rPr lang="en-US" b="1" i="1" dirty="0"/>
              <a:t>(Titus 1:10-14)</a:t>
            </a:r>
          </a:p>
        </p:txBody>
      </p:sp>
    </p:spTree>
    <p:extLst>
      <p:ext uri="{BB962C8B-B14F-4D97-AF65-F5344CB8AC3E}">
        <p14:creationId xmlns:p14="http://schemas.microsoft.com/office/powerpoint/2010/main" val="52898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You can fall away from it through false doctrine and unfaithfulness to its precepts.</a:t>
            </a:r>
          </a:p>
          <a:p>
            <a:pPr lvl="1"/>
            <a:r>
              <a:rPr lang="en-US" dirty="0"/>
              <a:t>“But if anyone does not provide for his own, and especially for those of his household, he has denied the faith and is worse than an unbeliever.”  </a:t>
            </a:r>
            <a:r>
              <a:rPr lang="en-US" b="1" i="1" dirty="0"/>
              <a:t>(1 Timothy 5:8)</a:t>
            </a:r>
          </a:p>
          <a:p>
            <a:pPr lvl="1"/>
            <a:r>
              <a:rPr lang="en-US" dirty="0"/>
              <a:t>For the love of money is the root of all sorts of evil, and some by longing for it have wandered away from the faith and pierced themselves with many griefs.”              </a:t>
            </a:r>
            <a:r>
              <a:rPr lang="en-US" b="1" i="1" dirty="0"/>
              <a:t>(1 Timothy 6:10)</a:t>
            </a:r>
          </a:p>
        </p:txBody>
      </p:sp>
    </p:spTree>
    <p:extLst>
      <p:ext uri="{BB962C8B-B14F-4D97-AF65-F5344CB8AC3E}">
        <p14:creationId xmlns:p14="http://schemas.microsoft.com/office/powerpoint/2010/main" val="4235552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481070"/>
            <a:ext cx="7886700" cy="5376930"/>
          </a:xfrm>
        </p:spPr>
        <p:txBody>
          <a:bodyPr>
            <a:normAutofit/>
          </a:bodyPr>
          <a:lstStyle/>
          <a:p>
            <a:r>
              <a:rPr lang="en-US" dirty="0"/>
              <a:t>Look at the sampling of the kinds of things that will cause you to fall away from the “the faith”:</a:t>
            </a:r>
          </a:p>
          <a:p>
            <a:pPr lvl="1"/>
            <a:r>
              <a:rPr lang="en-US" dirty="0"/>
              <a:t>False doctrines like…</a:t>
            </a:r>
          </a:p>
          <a:p>
            <a:pPr lvl="2"/>
            <a:r>
              <a:rPr lang="en-US" dirty="0"/>
              <a:t>Forbidding marriage</a:t>
            </a:r>
          </a:p>
          <a:p>
            <a:pPr lvl="2"/>
            <a:r>
              <a:rPr lang="en-US" dirty="0"/>
              <a:t>Advocating abstaining from certain foods</a:t>
            </a:r>
          </a:p>
          <a:p>
            <a:pPr lvl="2"/>
            <a:r>
              <a:rPr lang="en-US" dirty="0"/>
              <a:t>Worldly and empty chatter</a:t>
            </a:r>
          </a:p>
          <a:p>
            <a:pPr lvl="2"/>
            <a:r>
              <a:rPr lang="en-US" dirty="0"/>
              <a:t>Opposing arguments of what is falsely called “knowledge”</a:t>
            </a:r>
          </a:p>
          <a:p>
            <a:pPr lvl="2"/>
            <a:r>
              <a:rPr lang="en-US" dirty="0"/>
              <a:t> Circumcision, Jewish myths</a:t>
            </a:r>
          </a:p>
          <a:p>
            <a:pPr lvl="2"/>
            <a:r>
              <a:rPr lang="en-US" dirty="0"/>
              <a:t>Commandments of men</a:t>
            </a:r>
          </a:p>
          <a:p>
            <a:pPr lvl="1"/>
            <a:r>
              <a:rPr lang="en-US" dirty="0"/>
              <a:t>Failing to live by the precepts of the faith…</a:t>
            </a:r>
          </a:p>
          <a:p>
            <a:pPr lvl="2"/>
            <a:r>
              <a:rPr lang="en-US" dirty="0"/>
              <a:t>Failing to provide for your family</a:t>
            </a:r>
          </a:p>
          <a:p>
            <a:pPr lvl="2"/>
            <a:r>
              <a:rPr lang="en-US" dirty="0"/>
              <a:t>Having a love for money</a:t>
            </a:r>
          </a:p>
          <a:p>
            <a:r>
              <a:rPr lang="en-US" b="1" dirty="0"/>
              <a:t>Broader than faith in God, Jesus and the basic gospel story.</a:t>
            </a:r>
          </a:p>
        </p:txBody>
      </p:sp>
    </p:spTree>
    <p:extLst>
      <p:ext uri="{BB962C8B-B14F-4D97-AF65-F5344CB8AC3E}">
        <p14:creationId xmlns:p14="http://schemas.microsoft.com/office/powerpoint/2010/main" val="2633816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6"/>
            <a:ext cx="7987316" cy="1325563"/>
          </a:xfrm>
        </p:spPr>
        <p:txBody>
          <a:bodyPr/>
          <a:lstStyle/>
          <a:p>
            <a:r>
              <a:rPr lang="en-US" dirty="0"/>
              <a:t>“The Faith” in the New Testament:</a:t>
            </a:r>
          </a:p>
        </p:txBody>
      </p:sp>
      <p:sp>
        <p:nvSpPr>
          <p:cNvPr id="3" name="Content Placeholder 2"/>
          <p:cNvSpPr>
            <a:spLocks noGrp="1"/>
          </p:cNvSpPr>
          <p:nvPr>
            <p:ph idx="1"/>
          </p:nvPr>
        </p:nvSpPr>
        <p:spPr>
          <a:xfrm>
            <a:off x="528034" y="1825624"/>
            <a:ext cx="8178084" cy="4845631"/>
          </a:xfrm>
        </p:spPr>
        <p:txBody>
          <a:bodyPr>
            <a:normAutofit/>
          </a:bodyPr>
          <a:lstStyle/>
          <a:p>
            <a:r>
              <a:rPr lang="en-US" dirty="0">
                <a:solidFill>
                  <a:schemeClr val="bg1">
                    <a:lumMod val="50000"/>
                  </a:schemeClr>
                </a:solidFill>
              </a:rPr>
              <a:t>Conviction of the truth of anything; belief.</a:t>
            </a:r>
          </a:p>
          <a:p>
            <a:r>
              <a:rPr lang="en-US" b="1" dirty="0"/>
              <a:t>The religious beliefs of Christians.</a:t>
            </a:r>
          </a:p>
          <a:p>
            <a:r>
              <a:rPr lang="en-US" dirty="0">
                <a:solidFill>
                  <a:schemeClr val="bg1">
                    <a:lumMod val="50000"/>
                  </a:schemeClr>
                </a:solidFill>
              </a:rPr>
              <a:t>Belief with the predominate idea of trust (or confidence).</a:t>
            </a:r>
          </a:p>
          <a:p>
            <a:r>
              <a:rPr lang="en-US" dirty="0">
                <a:solidFill>
                  <a:schemeClr val="bg1">
                    <a:lumMod val="50000"/>
                  </a:schemeClr>
                </a:solidFill>
              </a:rPr>
              <a:t>Fidelity; faithfulness.</a:t>
            </a:r>
          </a:p>
          <a:p>
            <a:pPr marL="0" indent="0" algn="r">
              <a:buNone/>
            </a:pPr>
            <a:r>
              <a:rPr lang="en-US" sz="2400" i="1" dirty="0"/>
              <a:t>Enhanced Strong’s Dictionary</a:t>
            </a:r>
          </a:p>
          <a:p>
            <a:pPr marL="0" indent="0">
              <a:buNone/>
            </a:pPr>
            <a:endParaRPr lang="en-US" i="1" dirty="0"/>
          </a:p>
          <a:p>
            <a:pPr marL="0" indent="0">
              <a:buNone/>
            </a:pPr>
            <a:r>
              <a:rPr lang="en-US" b="1" dirty="0"/>
              <a:t>“The Faith” is a system of faith; a body of teachings originating entirely and exclusively with the authority of Christ and the inspiration of the Holy Spirit.</a:t>
            </a:r>
          </a:p>
        </p:txBody>
      </p:sp>
    </p:spTree>
    <p:extLst>
      <p:ext uri="{BB962C8B-B14F-4D97-AF65-F5344CB8AC3E}">
        <p14:creationId xmlns:p14="http://schemas.microsoft.com/office/powerpoint/2010/main" val="284049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6"/>
            <a:ext cx="7987316" cy="1325563"/>
          </a:xfrm>
        </p:spPr>
        <p:txBody>
          <a:bodyPr/>
          <a:lstStyle/>
          <a:p>
            <a:r>
              <a:rPr lang="en-US" dirty="0"/>
              <a:t>“The Faith” in the New Testament does not include:</a:t>
            </a:r>
          </a:p>
        </p:txBody>
      </p:sp>
      <p:sp>
        <p:nvSpPr>
          <p:cNvPr id="3" name="Content Placeholder 2"/>
          <p:cNvSpPr>
            <a:spLocks noGrp="1"/>
          </p:cNvSpPr>
          <p:nvPr>
            <p:ph idx="1"/>
          </p:nvPr>
        </p:nvSpPr>
        <p:spPr>
          <a:xfrm>
            <a:off x="528034" y="2073499"/>
            <a:ext cx="8178084" cy="4597756"/>
          </a:xfrm>
        </p:spPr>
        <p:txBody>
          <a:bodyPr>
            <a:normAutofit/>
          </a:bodyPr>
          <a:lstStyle/>
          <a:p>
            <a:r>
              <a:rPr lang="en-US" dirty="0"/>
              <a:t>Worldly, empty chatter, opposing arguments of false ‘knowledge’  </a:t>
            </a:r>
            <a:r>
              <a:rPr lang="en-US" b="1" i="1" dirty="0"/>
              <a:t>(1 Timothy 6:20)</a:t>
            </a:r>
          </a:p>
          <a:p>
            <a:r>
              <a:rPr lang="en-US" dirty="0"/>
              <a:t>Myths, endless genealogies, mere speculations          </a:t>
            </a:r>
            <a:r>
              <a:rPr lang="en-US" b="1" i="1" dirty="0"/>
              <a:t>(1 Timothy 1:4)</a:t>
            </a:r>
          </a:p>
          <a:p>
            <a:r>
              <a:rPr lang="en-US" dirty="0"/>
              <a:t>Foolish controversies, strife, disputes about the Law  </a:t>
            </a:r>
            <a:r>
              <a:rPr lang="en-US" b="1" i="1" dirty="0"/>
              <a:t>(Titus 3:9)</a:t>
            </a:r>
          </a:p>
          <a:p>
            <a:r>
              <a:rPr lang="en-US" dirty="0"/>
              <a:t>Matters of personal conscience  </a:t>
            </a:r>
            <a:r>
              <a:rPr lang="en-US" b="1" i="1" dirty="0"/>
              <a:t>(Romans 14:2-3)</a:t>
            </a:r>
          </a:p>
        </p:txBody>
      </p:sp>
    </p:spTree>
    <p:extLst>
      <p:ext uri="{BB962C8B-B14F-4D97-AF65-F5344CB8AC3E}">
        <p14:creationId xmlns:p14="http://schemas.microsoft.com/office/powerpoint/2010/main" val="394501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6"/>
            <a:ext cx="7987316" cy="1325563"/>
          </a:xfrm>
        </p:spPr>
        <p:txBody>
          <a:bodyPr/>
          <a:lstStyle/>
          <a:p>
            <a:r>
              <a:rPr lang="en-US" dirty="0"/>
              <a:t>So, what does “The Faith” demand of me?</a:t>
            </a:r>
          </a:p>
        </p:txBody>
      </p:sp>
      <p:sp>
        <p:nvSpPr>
          <p:cNvPr id="3" name="Content Placeholder 2"/>
          <p:cNvSpPr>
            <a:spLocks noGrp="1"/>
          </p:cNvSpPr>
          <p:nvPr>
            <p:ph idx="1"/>
          </p:nvPr>
        </p:nvSpPr>
        <p:spPr>
          <a:xfrm>
            <a:off x="528034" y="2073499"/>
            <a:ext cx="8178084" cy="4597756"/>
          </a:xfrm>
        </p:spPr>
        <p:txBody>
          <a:bodyPr>
            <a:normAutofit/>
          </a:bodyPr>
          <a:lstStyle/>
          <a:p>
            <a:r>
              <a:rPr lang="en-US" dirty="0"/>
              <a:t>Obey it.</a:t>
            </a:r>
          </a:p>
          <a:p>
            <a:r>
              <a:rPr lang="en-US" dirty="0"/>
              <a:t>Stand firm in it and grow.</a:t>
            </a:r>
          </a:p>
          <a:p>
            <a:r>
              <a:rPr lang="en-US" dirty="0"/>
              <a:t>Preach and teach it.</a:t>
            </a:r>
          </a:p>
          <a:p>
            <a:r>
              <a:rPr lang="en-US" dirty="0"/>
              <a:t>Hold onto sound doctrine.</a:t>
            </a:r>
          </a:p>
          <a:p>
            <a:r>
              <a:rPr lang="en-US" dirty="0"/>
              <a:t>Live by it.</a:t>
            </a:r>
          </a:p>
          <a:p>
            <a:r>
              <a:rPr lang="en-US" dirty="0"/>
              <a:t>Contend earnestly for it.</a:t>
            </a:r>
          </a:p>
          <a:p>
            <a:r>
              <a:rPr lang="en-US" dirty="0"/>
              <a:t>Keep it throughout life.</a:t>
            </a:r>
          </a:p>
        </p:txBody>
      </p:sp>
    </p:spTree>
    <p:extLst>
      <p:ext uri="{BB962C8B-B14F-4D97-AF65-F5344CB8AC3E}">
        <p14:creationId xmlns:p14="http://schemas.microsoft.com/office/powerpoint/2010/main" val="291834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00195" cy="1325563"/>
          </a:xfrm>
        </p:spPr>
        <p:txBody>
          <a:bodyPr>
            <a:normAutofit/>
          </a:bodyPr>
          <a:lstStyle/>
          <a:p>
            <a:r>
              <a:rPr lang="en-US" dirty="0"/>
              <a:t>“Without faith it is impossible to please Him…”</a:t>
            </a:r>
          </a:p>
        </p:txBody>
      </p:sp>
      <p:sp>
        <p:nvSpPr>
          <p:cNvPr id="3" name="Content Placeholder 2"/>
          <p:cNvSpPr>
            <a:spLocks noGrp="1"/>
          </p:cNvSpPr>
          <p:nvPr>
            <p:ph idx="1"/>
          </p:nvPr>
        </p:nvSpPr>
        <p:spPr>
          <a:xfrm>
            <a:off x="628649" y="1918952"/>
            <a:ext cx="8099345" cy="4765182"/>
          </a:xfrm>
        </p:spPr>
        <p:txBody>
          <a:bodyPr>
            <a:normAutofit/>
          </a:bodyPr>
          <a:lstStyle/>
          <a:p>
            <a:r>
              <a:rPr lang="en-US" dirty="0"/>
              <a:t>Believe that Jesus of Nazareth is the Christ, the Son of the living God.   </a:t>
            </a:r>
            <a:r>
              <a:rPr lang="en-US" b="1" i="1" dirty="0"/>
              <a:t>(John 8:24)</a:t>
            </a:r>
          </a:p>
          <a:p>
            <a:r>
              <a:rPr lang="en-US" dirty="0"/>
              <a:t>Confess your faith in Christ.  </a:t>
            </a:r>
            <a:r>
              <a:rPr lang="en-US" b="1" i="1" dirty="0"/>
              <a:t>(Romans 10:9-10)</a:t>
            </a:r>
          </a:p>
          <a:p>
            <a:r>
              <a:rPr lang="en-US" dirty="0"/>
              <a:t>Repent and be baptized for the remission of sins. </a:t>
            </a:r>
            <a:r>
              <a:rPr lang="en-US" b="1" i="1" dirty="0"/>
              <a:t>(Acts 2:38)</a:t>
            </a:r>
          </a:p>
          <a:p>
            <a:pPr marL="228600" lvl="1">
              <a:spcBef>
                <a:spcPts val="1000"/>
              </a:spcBef>
            </a:pPr>
            <a:r>
              <a:rPr lang="en-US" sz="2800" dirty="0"/>
              <a:t>“Be faithful until death, and I will give you the crown of life.”  </a:t>
            </a:r>
            <a:r>
              <a:rPr lang="en-US" sz="2800" b="1" i="1" dirty="0"/>
              <a:t>(Revelation 2:10)</a:t>
            </a:r>
          </a:p>
          <a:p>
            <a:pPr marL="228600" lvl="1">
              <a:spcBef>
                <a:spcPts val="1000"/>
              </a:spcBef>
            </a:pPr>
            <a:endParaRPr lang="en-US" sz="2800" b="1" i="1" dirty="0"/>
          </a:p>
          <a:p>
            <a:pPr marL="0" lvl="1" indent="0">
              <a:spcBef>
                <a:spcPts val="1000"/>
              </a:spcBef>
              <a:buNone/>
            </a:pPr>
            <a:r>
              <a:rPr lang="en-US" sz="2800" b="1" i="1" dirty="0"/>
              <a:t>There is only One Faith worth living for.</a:t>
            </a:r>
          </a:p>
        </p:txBody>
      </p:sp>
    </p:spTree>
    <p:extLst>
      <p:ext uri="{BB962C8B-B14F-4D97-AF65-F5344CB8AC3E}">
        <p14:creationId xmlns:p14="http://schemas.microsoft.com/office/powerpoint/2010/main" val="258096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bg1">
                    <a:lumMod val="50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you are called in one hope of your calling; one Lord, </a:t>
            </a:r>
            <a:r>
              <a:rPr lang="en-US" b="1" i="1" dirty="0"/>
              <a:t>one faith</a:t>
            </a:r>
            <a:r>
              <a:rPr lang="en-US" dirty="0">
                <a:solidFill>
                  <a:schemeClr val="bg1">
                    <a:lumMod val="50000"/>
                  </a:schemeClr>
                </a:solidFill>
              </a:rPr>
              <a:t>, one baptism, one God and Father of all who is over all and through all and in all.”</a:t>
            </a:r>
          </a:p>
        </p:txBody>
      </p:sp>
    </p:spTree>
    <p:extLst>
      <p:ext uri="{BB962C8B-B14F-4D97-AF65-F5344CB8AC3E}">
        <p14:creationId xmlns:p14="http://schemas.microsoft.com/office/powerpoint/2010/main" val="307841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in the New Testament:</a:t>
            </a:r>
          </a:p>
        </p:txBody>
      </p:sp>
      <p:sp>
        <p:nvSpPr>
          <p:cNvPr id="3" name="Content Placeholder 2"/>
          <p:cNvSpPr>
            <a:spLocks noGrp="1"/>
          </p:cNvSpPr>
          <p:nvPr>
            <p:ph idx="1"/>
          </p:nvPr>
        </p:nvSpPr>
        <p:spPr/>
        <p:txBody>
          <a:bodyPr/>
          <a:lstStyle/>
          <a:p>
            <a:r>
              <a:rPr lang="en-US" dirty="0"/>
              <a:t>Conviction of the truth of anything; belief.</a:t>
            </a:r>
          </a:p>
          <a:p>
            <a:r>
              <a:rPr lang="en-US" dirty="0"/>
              <a:t>The religious beliefs of Christians.</a:t>
            </a:r>
          </a:p>
          <a:p>
            <a:r>
              <a:rPr lang="en-US" dirty="0"/>
              <a:t>Belief with the predominate idea of trust (or confidence).</a:t>
            </a:r>
          </a:p>
          <a:p>
            <a:r>
              <a:rPr lang="en-US" dirty="0"/>
              <a:t>Fidelity; faithfulness.</a:t>
            </a:r>
          </a:p>
          <a:p>
            <a:pPr marL="0" indent="0" algn="r">
              <a:buNone/>
            </a:pPr>
            <a:r>
              <a:rPr lang="en-US" sz="2400" i="1" dirty="0"/>
              <a:t>Enhanced Strong’s Dictionary</a:t>
            </a:r>
          </a:p>
        </p:txBody>
      </p:sp>
    </p:spTree>
    <p:extLst>
      <p:ext uri="{BB962C8B-B14F-4D97-AF65-F5344CB8AC3E}">
        <p14:creationId xmlns:p14="http://schemas.microsoft.com/office/powerpoint/2010/main" val="253753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in the New Testament:</a:t>
            </a:r>
          </a:p>
        </p:txBody>
      </p:sp>
      <p:sp>
        <p:nvSpPr>
          <p:cNvPr id="3" name="Content Placeholder 2"/>
          <p:cNvSpPr>
            <a:spLocks noGrp="1"/>
          </p:cNvSpPr>
          <p:nvPr>
            <p:ph idx="1"/>
          </p:nvPr>
        </p:nvSpPr>
        <p:spPr/>
        <p:txBody>
          <a:bodyPr/>
          <a:lstStyle/>
          <a:p>
            <a:r>
              <a:rPr lang="en-US" dirty="0"/>
              <a:t>Conviction of the truth of anything; belief.</a:t>
            </a:r>
          </a:p>
          <a:p>
            <a:r>
              <a:rPr lang="en-US" dirty="0"/>
              <a:t>The religious beliefs of Christians.</a:t>
            </a:r>
          </a:p>
          <a:p>
            <a:r>
              <a:rPr lang="en-US" dirty="0"/>
              <a:t>Belief with the predominate idea of trust (or confidence).</a:t>
            </a:r>
          </a:p>
          <a:p>
            <a:r>
              <a:rPr lang="en-US" dirty="0"/>
              <a:t>Fidelity; faithfulness.</a:t>
            </a:r>
          </a:p>
          <a:p>
            <a:pPr marL="0" indent="0" algn="r">
              <a:buNone/>
            </a:pPr>
            <a:r>
              <a:rPr lang="en-US" sz="2400" i="1" dirty="0"/>
              <a:t>Enhanced Strong’s Dictionary</a:t>
            </a:r>
          </a:p>
          <a:p>
            <a:pPr marL="0" indent="0" algn="r">
              <a:buNone/>
            </a:pPr>
            <a:endParaRPr lang="en-US" sz="2400" i="1" dirty="0"/>
          </a:p>
          <a:p>
            <a:pPr marL="0" indent="0">
              <a:buNone/>
            </a:pPr>
            <a:r>
              <a:rPr lang="en-US" b="1" dirty="0"/>
              <a:t>Must determine which sense the Holy Spirit intended when He said there is “One Faith”.</a:t>
            </a:r>
          </a:p>
        </p:txBody>
      </p:sp>
    </p:spTree>
    <p:extLst>
      <p:ext uri="{BB962C8B-B14F-4D97-AF65-F5344CB8AC3E}">
        <p14:creationId xmlns:p14="http://schemas.microsoft.com/office/powerpoint/2010/main" val="389316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to be unified in the     “One Faith”.</a:t>
            </a:r>
          </a:p>
        </p:txBody>
      </p:sp>
      <p:sp>
        <p:nvSpPr>
          <p:cNvPr id="3" name="Content Placeholder 2"/>
          <p:cNvSpPr>
            <a:spLocks noGrp="1"/>
          </p:cNvSpPr>
          <p:nvPr>
            <p:ph idx="1"/>
          </p:nvPr>
        </p:nvSpPr>
        <p:spPr>
          <a:xfrm>
            <a:off x="628650" y="1690688"/>
            <a:ext cx="7886700" cy="5167311"/>
          </a:xfrm>
        </p:spPr>
        <p:txBody>
          <a:bodyPr>
            <a:normAutofit/>
          </a:bodyPr>
          <a:lstStyle/>
          <a:p>
            <a:r>
              <a:rPr lang="en-US" dirty="0"/>
              <a:t>The more generic the accepted tenets of faith, the more inclusive our standard of fellowship will be.</a:t>
            </a:r>
          </a:p>
          <a:p>
            <a:r>
              <a:rPr lang="en-US" dirty="0"/>
              <a:t>For example:</a:t>
            </a:r>
          </a:p>
          <a:p>
            <a:pPr lvl="1"/>
            <a:r>
              <a:rPr lang="en-US" dirty="0"/>
              <a:t>God exists and created all things.</a:t>
            </a:r>
          </a:p>
          <a:p>
            <a:pPr lvl="1"/>
            <a:r>
              <a:rPr lang="en-US" dirty="0"/>
              <a:t>Jesus of Nazareth is the Christ, the Son of the Living God.</a:t>
            </a:r>
          </a:p>
          <a:p>
            <a:pPr lvl="1"/>
            <a:r>
              <a:rPr lang="en-US" dirty="0"/>
              <a:t>The basic principles of the gospel are the death, burial and resurrection of Jesus Christ.</a:t>
            </a:r>
          </a:p>
          <a:p>
            <a:r>
              <a:rPr lang="en-US" dirty="0"/>
              <a:t>If we could stand united with anyone committed to these principles, we would have fellowship with a broad spectrum of religious people.</a:t>
            </a:r>
          </a:p>
          <a:p>
            <a:r>
              <a:rPr lang="en-US" dirty="0"/>
              <a:t>That would be fine with me, but what does the New Testament say?</a:t>
            </a:r>
          </a:p>
        </p:txBody>
      </p:sp>
    </p:spTree>
    <p:extLst>
      <p:ext uri="{BB962C8B-B14F-4D97-AF65-F5344CB8AC3E}">
        <p14:creationId xmlns:p14="http://schemas.microsoft.com/office/powerpoint/2010/main" val="47843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Faith” and “The Faith” are one and the same.</a:t>
            </a:r>
          </a:p>
        </p:txBody>
      </p:sp>
      <p:sp>
        <p:nvSpPr>
          <p:cNvPr id="3" name="Content Placeholder 2"/>
          <p:cNvSpPr>
            <a:spLocks noGrp="1"/>
          </p:cNvSpPr>
          <p:nvPr>
            <p:ph idx="1"/>
          </p:nvPr>
        </p:nvSpPr>
        <p:spPr/>
        <p:txBody>
          <a:bodyPr/>
          <a:lstStyle/>
          <a:p>
            <a:r>
              <a:rPr lang="en-US" dirty="0"/>
              <a:t>Paul told Timothy to bring “the cloak” and “the books” when he came.  </a:t>
            </a:r>
            <a:r>
              <a:rPr lang="en-US" b="1" i="1" dirty="0"/>
              <a:t>(2 Timothy 4:13)</a:t>
            </a:r>
          </a:p>
          <a:p>
            <a:pPr lvl="1"/>
            <a:r>
              <a:rPr lang="en-US" dirty="0"/>
              <a:t>Had he said “a cloak” or “some books”, Timothy could have brought any cloak and books he chose.</a:t>
            </a:r>
          </a:p>
          <a:p>
            <a:pPr lvl="1"/>
            <a:r>
              <a:rPr lang="en-US" dirty="0"/>
              <a:t>Paul intended for Timothy to bring a specific cloak and specific books.</a:t>
            </a:r>
          </a:p>
          <a:p>
            <a:r>
              <a:rPr lang="en-US" dirty="0"/>
              <a:t>Passages discussing “The Faith” are referring to one faith in particular. </a:t>
            </a:r>
            <a:r>
              <a:rPr lang="en-US" i="1" dirty="0"/>
              <a:t>The One Faith.</a:t>
            </a:r>
          </a:p>
          <a:p>
            <a:r>
              <a:rPr lang="en-US" b="1" dirty="0"/>
              <a:t>Again, what is the nature of “The Faith”?</a:t>
            </a:r>
          </a:p>
        </p:txBody>
      </p:sp>
    </p:spTree>
    <p:extLst>
      <p:ext uri="{BB962C8B-B14F-4D97-AF65-F5344CB8AC3E}">
        <p14:creationId xmlns:p14="http://schemas.microsoft.com/office/powerpoint/2010/main" val="70392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It can be preached.</a:t>
            </a:r>
          </a:p>
          <a:p>
            <a:pPr lvl="1"/>
            <a:r>
              <a:rPr lang="en-US" dirty="0"/>
              <a:t>“They kept hearing, ‘He who once persecuted us is now preaching the faith which he once tried to destroy.’”  </a:t>
            </a:r>
            <a:r>
              <a:rPr lang="en-US" b="1" i="1" dirty="0"/>
              <a:t>(Galatians 1:23)</a:t>
            </a:r>
          </a:p>
          <a:p>
            <a:r>
              <a:rPr lang="en-US" dirty="0"/>
              <a:t>You can be obedient to it.</a:t>
            </a:r>
          </a:p>
          <a:p>
            <a:pPr lvl="1"/>
            <a:r>
              <a:rPr lang="en-US" dirty="0"/>
              <a:t>“The word of God kept on spreading; and the number of the disciples continued to increase greatly in Jerusalem, and a great many of the priests were becoming obedient to the faith.”  </a:t>
            </a:r>
            <a:r>
              <a:rPr lang="en-US" b="1" i="1" dirty="0"/>
              <a:t>(Acts 6:7)</a:t>
            </a:r>
          </a:p>
          <a:p>
            <a:r>
              <a:rPr lang="en-US" dirty="0"/>
              <a:t>You can turn away from it instead.</a:t>
            </a:r>
          </a:p>
          <a:p>
            <a:pPr lvl="1"/>
            <a:r>
              <a:rPr lang="en-US" dirty="0"/>
              <a:t>“But </a:t>
            </a:r>
            <a:r>
              <a:rPr lang="en-US" dirty="0" err="1"/>
              <a:t>Elymas</a:t>
            </a:r>
            <a:r>
              <a:rPr lang="en-US" dirty="0"/>
              <a:t> the magician was opposing them, seeking to turn the proconsul away from the faith.”  </a:t>
            </a:r>
            <a:r>
              <a:rPr lang="en-US" b="1" i="1" dirty="0"/>
              <a:t>(Acts 13:8)</a:t>
            </a:r>
          </a:p>
          <a:p>
            <a:pPr lvl="1"/>
            <a:endParaRPr lang="en-US" b="1" i="1" dirty="0"/>
          </a:p>
        </p:txBody>
      </p:sp>
    </p:spTree>
    <p:extLst>
      <p:ext uri="{BB962C8B-B14F-4D97-AF65-F5344CB8AC3E}">
        <p14:creationId xmlns:p14="http://schemas.microsoft.com/office/powerpoint/2010/main" val="3528347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628650" y="1825625"/>
            <a:ext cx="7886700" cy="4884268"/>
          </a:xfrm>
        </p:spPr>
        <p:txBody>
          <a:bodyPr/>
          <a:lstStyle/>
          <a:p>
            <a:r>
              <a:rPr lang="en-US" dirty="0"/>
              <a:t>You can continue in it.</a:t>
            </a:r>
          </a:p>
          <a:p>
            <a:pPr lvl="1"/>
            <a:r>
              <a:rPr lang="en-US" dirty="0"/>
              <a:t>Strengthening the souls of the disciples, encouraging them to continue in the faith, and saying, ‘Through many tribulations we must enter the kingdom of God.’”  </a:t>
            </a:r>
            <a:r>
              <a:rPr lang="en-US" b="1" i="1" dirty="0"/>
              <a:t>(Acts 14:22)</a:t>
            </a:r>
          </a:p>
          <a:p>
            <a:pPr lvl="1"/>
            <a:r>
              <a:rPr lang="en-US" dirty="0"/>
              <a:t>“He has now reconciled you in His fleshly body through death, in order to present you before Him holy and blameless and beyond reproach - If indeed you continue in the faith firmly established and steadfast, and not moved away from the hope of the gospel that you have heard, which was proclaimed in all creation under heaven, and of which I, Paul, was made a minister.”  </a:t>
            </a:r>
            <a:r>
              <a:rPr lang="en-US" b="1" i="1" dirty="0"/>
              <a:t>(Colossians 1:22-23)</a:t>
            </a:r>
          </a:p>
          <a:p>
            <a:pPr lvl="1"/>
            <a:endParaRPr lang="en-US" b="1" i="1" dirty="0"/>
          </a:p>
        </p:txBody>
      </p:sp>
    </p:spTree>
    <p:extLst>
      <p:ext uri="{BB962C8B-B14F-4D97-AF65-F5344CB8AC3E}">
        <p14:creationId xmlns:p14="http://schemas.microsoft.com/office/powerpoint/2010/main" val="193696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the One Faith:</a:t>
            </a:r>
          </a:p>
        </p:txBody>
      </p:sp>
      <p:sp>
        <p:nvSpPr>
          <p:cNvPr id="3" name="Content Placeholder 2"/>
          <p:cNvSpPr>
            <a:spLocks noGrp="1"/>
          </p:cNvSpPr>
          <p:nvPr>
            <p:ph idx="1"/>
          </p:nvPr>
        </p:nvSpPr>
        <p:spPr>
          <a:xfrm>
            <a:off x="386366" y="1519707"/>
            <a:ext cx="8371268" cy="5190186"/>
          </a:xfrm>
        </p:spPr>
        <p:txBody>
          <a:bodyPr>
            <a:normAutofit/>
          </a:bodyPr>
          <a:lstStyle/>
          <a:p>
            <a:r>
              <a:rPr lang="en-US" dirty="0"/>
              <a:t>You can be strengthened in it.</a:t>
            </a:r>
          </a:p>
          <a:p>
            <a:pPr lvl="1"/>
            <a:r>
              <a:rPr lang="en-US" dirty="0"/>
              <a:t>“So the churches were being strengthened in the faith, and were increasing in number daily.”  </a:t>
            </a:r>
            <a:r>
              <a:rPr lang="en-US" b="1" i="1" dirty="0"/>
              <a:t>(Acts 16:5)</a:t>
            </a:r>
          </a:p>
          <a:p>
            <a:r>
              <a:rPr lang="en-US" dirty="0"/>
              <a:t>You can stand firm in it.</a:t>
            </a:r>
          </a:p>
          <a:p>
            <a:pPr lvl="1"/>
            <a:r>
              <a:rPr lang="en-US" dirty="0"/>
              <a:t>“Be on the alert, stand firm in the faith, act like men, be strong.”  </a:t>
            </a:r>
            <a:r>
              <a:rPr lang="en-US" b="1" i="1" dirty="0"/>
              <a:t>(1 Corinthians 16:13)</a:t>
            </a:r>
          </a:p>
          <a:p>
            <a:r>
              <a:rPr lang="en-US" dirty="0"/>
              <a:t>You can earnestly contend for it.</a:t>
            </a:r>
          </a:p>
          <a:p>
            <a:pPr lvl="1"/>
            <a:r>
              <a:rPr lang="en-US" dirty="0"/>
              <a:t>“Beloved, while I was making every effort to write you about our common salvation, I felt the necessity to write to you appealing that you contend earnestly for the faith which was once for all handed down to the saints.”  </a:t>
            </a:r>
            <a:r>
              <a:rPr lang="en-US" b="1" i="1" dirty="0"/>
              <a:t>(Jude 1:3)</a:t>
            </a:r>
          </a:p>
          <a:p>
            <a:r>
              <a:rPr lang="en-US" dirty="0"/>
              <a:t>You can keep it for life.</a:t>
            </a:r>
          </a:p>
          <a:p>
            <a:pPr lvl="1"/>
            <a:r>
              <a:rPr lang="en-US" dirty="0"/>
              <a:t>“I have fought the good fight, I have finished the course, I have kept the faith.”  </a:t>
            </a:r>
            <a:r>
              <a:rPr lang="en-US" b="1" i="1" dirty="0"/>
              <a:t>(2 Timothy 4:7)</a:t>
            </a:r>
          </a:p>
        </p:txBody>
      </p:sp>
    </p:spTree>
    <p:extLst>
      <p:ext uri="{BB962C8B-B14F-4D97-AF65-F5344CB8AC3E}">
        <p14:creationId xmlns:p14="http://schemas.microsoft.com/office/powerpoint/2010/main" val="405594749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16584</TotalTime>
  <Words>1567</Words>
  <Application>Microsoft Office PowerPoint</Application>
  <PresentationFormat>On-screen Show (4:3)</PresentationFormat>
  <Paragraphs>106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Yu Mincho Demibold</vt:lpstr>
      <vt:lpstr>Arial</vt:lpstr>
      <vt:lpstr>Corbel</vt:lpstr>
      <vt:lpstr>Depth</vt:lpstr>
      <vt:lpstr>Unity: One Faith</vt:lpstr>
      <vt:lpstr>Ephesians 4:1-6</vt:lpstr>
      <vt:lpstr>Faith in the New Testament:</vt:lpstr>
      <vt:lpstr>Faith in the New Testament:</vt:lpstr>
      <vt:lpstr>We are to be unified in the     “One Faith”.</vt:lpstr>
      <vt:lpstr>“One Faith” and “The Faith” are one and the same.</vt:lpstr>
      <vt:lpstr>Characteristics of the One Faith:</vt:lpstr>
      <vt:lpstr>Characteristics of the One Faith:</vt:lpstr>
      <vt:lpstr>Characteristics of the One Faith:</vt:lpstr>
      <vt:lpstr>Characteristics of the One Faith:</vt:lpstr>
      <vt:lpstr>Characteristics of the One Faith:</vt:lpstr>
      <vt:lpstr>Characteristics of the One Faith:</vt:lpstr>
      <vt:lpstr>Characteristics of the One Faith:</vt:lpstr>
      <vt:lpstr>Characteristics of the One Faith:</vt:lpstr>
      <vt:lpstr>“The Faith” in the New Testament:</vt:lpstr>
      <vt:lpstr>“The Faith” in the New Testament does not include:</vt:lpstr>
      <vt:lpstr>So, what does “The Faith” demand of me?</vt:lpstr>
      <vt:lpstr>“Without faith it is impossible to please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256</cp:revision>
  <cp:lastPrinted>2015-05-10T20:14:11Z</cp:lastPrinted>
  <dcterms:created xsi:type="dcterms:W3CDTF">2015-05-06T14:40:27Z</dcterms:created>
  <dcterms:modified xsi:type="dcterms:W3CDTF">2017-06-10T16:15:45Z</dcterms:modified>
</cp:coreProperties>
</file>